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ambria" panose="02040503050406030204" pitchFamily="18" charset="0"/>
      <p:regular r:id="rId15"/>
      <p:bold r:id="rId16"/>
      <p:italic r:id="rId17"/>
      <p:boldItalic r:id="rId18"/>
    </p:embeddedFont>
    <p:embeddedFont>
      <p:font typeface="Garet" panose="020B0604020202020204" charset="0"/>
      <p:regular r:id="rId19"/>
    </p:embeddedFont>
    <p:embeddedFont>
      <p:font typeface="Garet Bold" panose="020B0604020202020204" charset="0"/>
      <p:regular r:id="rId20"/>
    </p:embeddedFont>
    <p:embeddedFont>
      <p:font typeface="Glacial Indifference" panose="020B0604020202020204" charset="0"/>
      <p:regular r:id="rId21"/>
    </p:embeddedFont>
    <p:embeddedFont>
      <p:font typeface="Glacial Indifference Bold" panose="020B0604020202020204" charset="0"/>
      <p:regular r:id="rId22"/>
    </p:embeddedFont>
    <p:embeddedFont>
      <p:font typeface="League Spartan" panose="020B0604020202020204" charset="0"/>
      <p:regular r:id="rId23"/>
    </p:embeddedFont>
    <p:embeddedFont>
      <p:font typeface="Mont Bold" panose="020B0604020202020204" charset="0"/>
      <p:regular r:id="rId24"/>
    </p:embeddedFont>
    <p:embeddedFont>
      <p:font typeface="Poppins" panose="000005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20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9.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TEAM NITRO</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015726"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1964640"/>
          </a:xfrm>
          <a:prstGeom prst="rect">
            <a:avLst/>
          </a:prstGeom>
        </p:spPr>
        <p:txBody>
          <a:bodyPr lIns="0" tIns="0" rIns="0" bIns="0" rtlCol="0" anchor="t">
            <a:spAutoFit/>
          </a:bodyPr>
          <a:lstStyle/>
          <a:p>
            <a:pPr marL="0" lvl="0" indent="0" algn="l">
              <a:lnSpc>
                <a:spcPts val="7967"/>
              </a:lnSpc>
              <a:spcBef>
                <a:spcPct val="0"/>
              </a:spcBef>
            </a:pPr>
            <a:r>
              <a:rPr lang="en-US" sz="4400" u="none" strike="noStrike" dirty="0">
                <a:solidFill>
                  <a:srgbClr val="F5F5F3"/>
                </a:solidFill>
                <a:latin typeface="League Spartan"/>
              </a:rPr>
              <a:t>PS1 – Healthcare Practice Management System</a:t>
            </a:r>
          </a:p>
        </p:txBody>
      </p:sp>
      <p:sp>
        <p:nvSpPr>
          <p:cNvPr id="6" name="TextBox 6"/>
          <p:cNvSpPr txBox="1"/>
          <p:nvPr/>
        </p:nvSpPr>
        <p:spPr>
          <a:xfrm>
            <a:off x="644444" y="3243851"/>
            <a:ext cx="7696631" cy="3057375"/>
          </a:xfrm>
          <a:prstGeom prst="rect">
            <a:avLst/>
          </a:prstGeom>
        </p:spPr>
        <p:txBody>
          <a:bodyPr lIns="0" tIns="0" rIns="0" bIns="0" rtlCol="0" anchor="t">
            <a:spAutoFit/>
          </a:bodyPr>
          <a:lstStyle/>
          <a:p>
            <a:pPr lvl="0" algn="l">
              <a:lnSpc>
                <a:spcPts val="2954"/>
              </a:lnSpc>
              <a:spcBef>
                <a:spcPct val="0"/>
              </a:spcBef>
            </a:pPr>
            <a:r>
              <a:rPr lang="en-US" sz="1969" dirty="0">
                <a:solidFill>
                  <a:srgbClr val="F5F5F3"/>
                </a:solidFill>
                <a:latin typeface="Mont Bold"/>
              </a:rPr>
              <a:t> The Problem</a:t>
            </a:r>
          </a:p>
          <a:p>
            <a:pPr marL="342900" lvl="0" indent="-342900" algn="l">
              <a:lnSpc>
                <a:spcPts val="2954"/>
              </a:lnSpc>
              <a:spcBef>
                <a:spcPct val="0"/>
              </a:spcBef>
              <a:buFont typeface="Arial" panose="020B0604020202020204" pitchFamily="34" charset="0"/>
              <a:buChar char="•"/>
            </a:pPr>
            <a:r>
              <a:rPr lang="en-US" sz="1969" dirty="0">
                <a:solidFill>
                  <a:srgbClr val="F5F5F3"/>
                </a:solidFill>
                <a:latin typeface="Mont Bold"/>
              </a:rPr>
              <a:t>Complicated and uneven quality of treatment for different classes of society</a:t>
            </a:r>
          </a:p>
          <a:p>
            <a:pPr marL="342900" lvl="0" indent="-342900" algn="l">
              <a:lnSpc>
                <a:spcPts val="2954"/>
              </a:lnSpc>
              <a:spcBef>
                <a:spcPct val="0"/>
              </a:spcBef>
              <a:buFont typeface="Arial" panose="020B0604020202020204" pitchFamily="34" charset="0"/>
              <a:buChar char="•"/>
            </a:pPr>
            <a:r>
              <a:rPr lang="en-US" sz="1969" dirty="0">
                <a:solidFill>
                  <a:srgbClr val="F5F5F3"/>
                </a:solidFill>
                <a:latin typeface="Mont Bold"/>
              </a:rPr>
              <a:t>Middlemen- Middlemen takes </a:t>
            </a:r>
            <a:r>
              <a:rPr lang="en-US" sz="1969" dirty="0" err="1">
                <a:solidFill>
                  <a:srgbClr val="F5F5F3"/>
                </a:solidFill>
                <a:latin typeface="Mont Bold"/>
              </a:rPr>
              <a:t>commisions</a:t>
            </a:r>
            <a:r>
              <a:rPr lang="en-US" sz="1969" dirty="0">
                <a:solidFill>
                  <a:srgbClr val="F5F5F3"/>
                </a:solidFill>
                <a:latin typeface="Mont Bold"/>
              </a:rPr>
              <a:t> and hence treatment becomes expensive.</a:t>
            </a:r>
          </a:p>
          <a:p>
            <a:pPr marL="342900" lvl="0" indent="-342900" algn="l">
              <a:lnSpc>
                <a:spcPts val="2954"/>
              </a:lnSpc>
              <a:spcBef>
                <a:spcPct val="0"/>
              </a:spcBef>
              <a:buFont typeface="Arial" panose="020B0604020202020204" pitchFamily="34" charset="0"/>
              <a:buChar char="•"/>
            </a:pPr>
            <a:r>
              <a:rPr lang="en-US" sz="1969" dirty="0" err="1">
                <a:solidFill>
                  <a:schemeClr val="bg1"/>
                </a:solidFill>
                <a:latin typeface="Mont Bold"/>
              </a:rPr>
              <a:t>Staning</a:t>
            </a:r>
            <a:r>
              <a:rPr lang="en-US" sz="1969" dirty="0">
                <a:solidFill>
                  <a:schemeClr val="bg1"/>
                </a:solidFill>
                <a:latin typeface="Mont Bold"/>
              </a:rPr>
              <a:t> in long queues, </a:t>
            </a:r>
            <a:endParaRPr lang="en-US" sz="1969" strike="noStrike" dirty="0">
              <a:solidFill>
                <a:srgbClr val="F5F5F3"/>
              </a:solidFill>
              <a:latin typeface="Mont Bold"/>
            </a:endParaRPr>
          </a:p>
          <a:p>
            <a:pPr marL="342900" lvl="0" indent="-342900" algn="l">
              <a:lnSpc>
                <a:spcPts val="2954"/>
              </a:lnSpc>
              <a:spcBef>
                <a:spcPct val="0"/>
              </a:spcBef>
              <a:buFont typeface="Arial" panose="020B0604020202020204" pitchFamily="34" charset="0"/>
              <a:buChar char="•"/>
            </a:pPr>
            <a:r>
              <a:rPr lang="en-US" sz="1969" strike="noStrike" dirty="0">
                <a:solidFill>
                  <a:srgbClr val="F5F5F3"/>
                </a:solidFill>
                <a:latin typeface="Mont Bold"/>
              </a:rPr>
              <a:t>Providing service in remote locations</a:t>
            </a:r>
          </a:p>
          <a:p>
            <a:pPr marL="342900" lvl="0" indent="-342900" algn="l">
              <a:lnSpc>
                <a:spcPts val="2954"/>
              </a:lnSpc>
              <a:spcBef>
                <a:spcPct val="0"/>
              </a:spcBef>
              <a:buFont typeface="Arial" panose="020B0604020202020204" pitchFamily="34" charset="0"/>
              <a:buChar char="•"/>
            </a:pPr>
            <a:endParaRPr lang="en-US" sz="1969" u="sng" strike="noStrike" dirty="0">
              <a:solidFill>
                <a:srgbClr val="F5F5F3"/>
              </a:solidFill>
              <a:latin typeface="Mont Bold"/>
            </a:endParaRPr>
          </a:p>
        </p:txBody>
      </p:sp>
      <p:sp>
        <p:nvSpPr>
          <p:cNvPr id="7" name="TextBox 7"/>
          <p:cNvSpPr txBox="1"/>
          <p:nvPr/>
        </p:nvSpPr>
        <p:spPr>
          <a:xfrm>
            <a:off x="617405" y="6085848"/>
            <a:ext cx="7696631" cy="1518493"/>
          </a:xfrm>
          <a:prstGeom prst="rect">
            <a:avLst/>
          </a:prstGeom>
        </p:spPr>
        <p:txBody>
          <a:bodyPr lIns="0" tIns="0" rIns="0" bIns="0" rtlCol="0" anchor="t">
            <a:spAutoFit/>
          </a:bodyPr>
          <a:lstStyle/>
          <a:p>
            <a:pPr marL="0" lvl="0" indent="0" algn="l">
              <a:lnSpc>
                <a:spcPts val="2954"/>
              </a:lnSpc>
              <a:spcBef>
                <a:spcPct val="0"/>
              </a:spcBef>
            </a:pPr>
            <a:r>
              <a:rPr lang="en-US" sz="1969" dirty="0">
                <a:solidFill>
                  <a:srgbClr val="F5F5F3"/>
                </a:solidFill>
                <a:latin typeface="Mont Bold"/>
              </a:rPr>
              <a:t>The healthcare system in </a:t>
            </a:r>
            <a:r>
              <a:rPr lang="en-US" sz="1969" dirty="0" err="1">
                <a:solidFill>
                  <a:srgbClr val="F5F5F3"/>
                </a:solidFill>
                <a:latin typeface="Mont Bold"/>
              </a:rPr>
              <a:t>india</a:t>
            </a:r>
            <a:r>
              <a:rPr lang="en-US" sz="1969" dirty="0">
                <a:solidFill>
                  <a:srgbClr val="F5F5F3"/>
                </a:solidFill>
                <a:latin typeface="Mont Bold"/>
              </a:rPr>
              <a:t> is very complicated now and because of this the common man faces many problems such as standing in long lines, expensive treatment, shortage of doctors, difference in quality of treatment</a:t>
            </a:r>
            <a:endParaRPr lang="en-US" sz="1969" u="none" strike="noStrike" dirty="0">
              <a:solidFill>
                <a:srgbClr val="F5F5F3"/>
              </a:solidFill>
              <a:latin typeface="Mont Bold"/>
            </a:endParaRPr>
          </a:p>
        </p:txBody>
      </p:sp>
      <p:sp>
        <p:nvSpPr>
          <p:cNvPr id="8" name="TextBox 8"/>
          <p:cNvSpPr txBox="1"/>
          <p:nvPr/>
        </p:nvSpPr>
        <p:spPr>
          <a:xfrm>
            <a:off x="381001" y="7980462"/>
            <a:ext cx="9829800" cy="1904367"/>
          </a:xfrm>
          <a:prstGeom prst="rect">
            <a:avLst/>
          </a:prstGeom>
        </p:spPr>
        <p:txBody>
          <a:bodyPr wrap="square" lIns="0" tIns="0" rIns="0" bIns="0" rtlCol="0" anchor="t">
            <a:spAutoFit/>
          </a:bodyPr>
          <a:lstStyle/>
          <a:p>
            <a:pPr marL="0" lvl="0" indent="0" algn="l">
              <a:lnSpc>
                <a:spcPts val="2954"/>
              </a:lnSpc>
              <a:spcBef>
                <a:spcPct val="0"/>
              </a:spcBef>
            </a:pPr>
            <a:r>
              <a:rPr lang="en-US" sz="2000" b="1" i="0" u="sng" dirty="0">
                <a:solidFill>
                  <a:schemeClr val="bg1"/>
                </a:solidFill>
                <a:effectLst/>
                <a:latin typeface="Cambria" panose="02040503050406030204" pitchFamily="18" charset="0"/>
              </a:rPr>
              <a:t>Data Supporting our Argument</a:t>
            </a:r>
            <a:r>
              <a:rPr lang="en-US" sz="2000" b="0" i="0" dirty="0">
                <a:solidFill>
                  <a:schemeClr val="bg1"/>
                </a:solidFill>
                <a:effectLst/>
                <a:latin typeface="Cambria" panose="02040503050406030204" pitchFamily="18" charset="0"/>
              </a:rPr>
              <a:t>:- The present health scenario is a toxic combination of uneven quality, high cost, frequent errors and limited access for marginalized population. It is observed that 70% of population has no access to specialist care as 80% of specialists live in urban areas. Only 13% of rural population have access to primary health centers, 33% to sub-center and 9.6% to a hospital (NFHS-II). </a:t>
            </a:r>
            <a:r>
              <a:rPr lang="en-US" sz="1969" u="none" strike="noStrike" dirty="0">
                <a:solidFill>
                  <a:schemeClr val="bg1"/>
                </a:solidFill>
                <a:latin typeface="Mont Bold"/>
              </a:rPr>
              <a:t>.</a:t>
            </a: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98313" cy="8219226"/>
            <a:chOff x="0" y="190500"/>
            <a:chExt cx="10264417" cy="10958970"/>
          </a:xfrm>
        </p:grpSpPr>
        <p:sp>
          <p:nvSpPr>
            <p:cNvPr id="11" name="TextBox 11"/>
            <p:cNvSpPr txBox="1"/>
            <p:nvPr/>
          </p:nvSpPr>
          <p:spPr>
            <a:xfrm>
              <a:off x="95775" y="2095708"/>
              <a:ext cx="10168642" cy="9053762"/>
            </a:xfrm>
            <a:prstGeom prst="rect">
              <a:avLst/>
            </a:prstGeom>
          </p:spPr>
          <p:txBody>
            <a:bodyPr lIns="0" tIns="0" rIns="0" bIns="0" rtlCol="0" anchor="t">
              <a:spAutoFit/>
            </a:bodyPr>
            <a:lstStyle/>
            <a:p>
              <a:pPr marL="457200" lvl="0" indent="-457200" algn="l">
                <a:lnSpc>
                  <a:spcPts val="3777"/>
                </a:lnSpc>
                <a:spcBef>
                  <a:spcPct val="0"/>
                </a:spcBef>
                <a:buFont typeface="Arial" panose="020B0604020202020204" pitchFamily="34" charset="0"/>
                <a:buChar char="•"/>
              </a:pPr>
              <a:r>
                <a:rPr lang="en-US" sz="2800" dirty="0">
                  <a:solidFill>
                    <a:srgbClr val="F5F5F3"/>
                  </a:solidFill>
                  <a:latin typeface="Mont Bold"/>
                </a:rPr>
                <a:t>Our website is a platform where we provide one stop solution to any healthcare problems. We connect patients to highly qualified and experienced doctors online which frees the patients from travelling to hospital, waiting in queues etc.</a:t>
              </a:r>
            </a:p>
            <a:p>
              <a:pPr marL="457200" lvl="0" indent="-457200" algn="l">
                <a:lnSpc>
                  <a:spcPts val="3777"/>
                </a:lnSpc>
                <a:spcBef>
                  <a:spcPct val="0"/>
                </a:spcBef>
                <a:buFont typeface="Arial" panose="020B0604020202020204" pitchFamily="34" charset="0"/>
                <a:buChar char="•"/>
              </a:pPr>
              <a:r>
                <a:rPr lang="en-US" sz="2800" u="none" strike="noStrike" dirty="0">
                  <a:solidFill>
                    <a:srgbClr val="F5F5F3"/>
                  </a:solidFill>
                  <a:latin typeface="Mont Bold"/>
                </a:rPr>
                <a:t>We have doctors </a:t>
              </a:r>
              <a:r>
                <a:rPr lang="en-US" sz="2800" dirty="0">
                  <a:solidFill>
                    <a:srgbClr val="F5F5F3"/>
                  </a:solidFill>
                  <a:latin typeface="Mont Bold"/>
                </a:rPr>
                <a:t>well experienced in </a:t>
              </a:r>
              <a:r>
                <a:rPr lang="en-US" sz="2800" u="none" strike="noStrike" dirty="0">
                  <a:solidFill>
                    <a:srgbClr val="F5F5F3"/>
                  </a:solidFill>
                  <a:latin typeface="Mont Bold"/>
                </a:rPr>
                <a:t> different treatment types like Allopat</a:t>
              </a:r>
              <a:r>
                <a:rPr lang="en-US" sz="2800" dirty="0">
                  <a:solidFill>
                    <a:srgbClr val="F5F5F3"/>
                  </a:solidFill>
                  <a:latin typeface="Mont Bold"/>
                </a:rPr>
                <a:t>hy, Homeopathy, ayurvedic etc. if the patient wants.</a:t>
              </a:r>
            </a:p>
            <a:p>
              <a:pPr marL="457200" lvl="0" indent="-457200" algn="l">
                <a:lnSpc>
                  <a:spcPts val="3777"/>
                </a:lnSpc>
                <a:spcBef>
                  <a:spcPct val="0"/>
                </a:spcBef>
                <a:buFont typeface="Arial" panose="020B0604020202020204" pitchFamily="34" charset="0"/>
                <a:buChar char="•"/>
              </a:pPr>
              <a:r>
                <a:rPr lang="en-US" sz="2800" dirty="0">
                  <a:solidFill>
                    <a:srgbClr val="F5F5F3"/>
                  </a:solidFill>
                  <a:latin typeface="Mont Bold"/>
                </a:rPr>
                <a:t>Increased availability of doctors.</a:t>
              </a:r>
            </a:p>
            <a:p>
              <a:pPr marL="457200" lvl="0" indent="-457200" algn="l">
                <a:lnSpc>
                  <a:spcPts val="3777"/>
                </a:lnSpc>
                <a:spcBef>
                  <a:spcPct val="0"/>
                </a:spcBef>
                <a:buFont typeface="Arial" panose="020B0604020202020204" pitchFamily="34" charset="0"/>
                <a:buChar char="•"/>
              </a:pPr>
              <a:r>
                <a:rPr lang="en-US" sz="2800" dirty="0">
                  <a:solidFill>
                    <a:srgbClr val="F5F5F3"/>
                  </a:solidFill>
                  <a:latin typeface="Mont Bold"/>
                </a:rPr>
                <a:t>Fast and efficient Service</a:t>
              </a:r>
            </a:p>
            <a:p>
              <a:pPr marL="0" lvl="0" indent="0" algn="l">
                <a:lnSpc>
                  <a:spcPts val="3777"/>
                </a:lnSpc>
                <a:spcBef>
                  <a:spcPct val="0"/>
                </a:spcBef>
              </a:pPr>
              <a:endParaRPr lang="en-US" sz="2800" u="none" strike="noStrike" dirty="0">
                <a:solidFill>
                  <a:srgbClr val="FFFFFF"/>
                </a:solidFill>
                <a:latin typeface="Glacial Indifference"/>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427860" y="-3747241"/>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503516" y="285875"/>
            <a:ext cx="8005709" cy="2051844"/>
          </a:xfrm>
          <a:prstGeom prst="rect">
            <a:avLst/>
          </a:prstGeom>
        </p:spPr>
        <p:txBody>
          <a:bodyPr lIns="0" tIns="0" rIns="0" bIns="0" rtlCol="0" anchor="t">
            <a:spAutoFit/>
          </a:bodyPr>
          <a:lstStyle/>
          <a:p>
            <a:pPr marL="0" lvl="0" indent="0" algn="l">
              <a:lnSpc>
                <a:spcPts val="7967"/>
              </a:lnSpc>
              <a:spcBef>
                <a:spcPct val="0"/>
              </a:spcBef>
            </a:pPr>
            <a:r>
              <a:rPr lang="en-US" sz="6600" u="none" strike="noStrike" dirty="0">
                <a:solidFill>
                  <a:srgbClr val="F5F5F3"/>
                </a:solidFill>
                <a:latin typeface="League Spartan"/>
              </a:rPr>
              <a:t>Key Features and Functionality</a:t>
            </a:r>
          </a:p>
        </p:txBody>
      </p:sp>
      <p:grpSp>
        <p:nvGrpSpPr>
          <p:cNvPr id="6" name="Group 6"/>
          <p:cNvGrpSpPr/>
          <p:nvPr/>
        </p:nvGrpSpPr>
        <p:grpSpPr>
          <a:xfrm>
            <a:off x="583548" y="2494704"/>
            <a:ext cx="9346250" cy="10968644"/>
            <a:chOff x="-303805" y="-2960581"/>
            <a:chExt cx="12461666" cy="14624856"/>
          </a:xfrm>
        </p:grpSpPr>
        <p:sp>
          <p:nvSpPr>
            <p:cNvPr id="7" name="TextBox 7"/>
            <p:cNvSpPr txBox="1"/>
            <p:nvPr/>
          </p:nvSpPr>
          <p:spPr>
            <a:xfrm>
              <a:off x="-303805" y="-2960581"/>
              <a:ext cx="12461666" cy="14624856"/>
            </a:xfrm>
            <a:prstGeom prst="rect">
              <a:avLst/>
            </a:prstGeom>
          </p:spPr>
          <p:txBody>
            <a:bodyPr wrap="square" lIns="0" tIns="0" rIns="0" bIns="0" rtlCol="0" anchor="t">
              <a:spAutoFit/>
            </a:bodyPr>
            <a:lstStyle/>
            <a:p>
              <a:pPr marL="0" lvl="0" indent="0" algn="l">
                <a:lnSpc>
                  <a:spcPts val="3341"/>
                </a:lnSpc>
                <a:spcBef>
                  <a:spcPct val="0"/>
                </a:spcBef>
              </a:pPr>
              <a:r>
                <a:rPr lang="en-US" sz="2227" u="sng" dirty="0">
                  <a:solidFill>
                    <a:srgbClr val="F5F5F3"/>
                  </a:solidFill>
                  <a:latin typeface="Glacial Indifference Bold"/>
                </a:rPr>
                <a:t>Features:-</a:t>
              </a:r>
            </a:p>
            <a:p>
              <a:pPr marL="0" lvl="0" indent="0" algn="l">
                <a:lnSpc>
                  <a:spcPts val="3341"/>
                </a:lnSpc>
                <a:spcBef>
                  <a:spcPct val="0"/>
                </a:spcBef>
              </a:pPr>
              <a:r>
                <a:rPr lang="en-US" sz="2227" dirty="0">
                  <a:solidFill>
                    <a:srgbClr val="F5F5F3"/>
                  </a:solidFill>
                  <a:latin typeface="Glacial Indifference Bold"/>
                </a:rPr>
                <a:t>User Friendly UI</a:t>
              </a:r>
            </a:p>
            <a:p>
              <a:pPr marL="0" lvl="0" indent="0" algn="l">
                <a:lnSpc>
                  <a:spcPts val="3341"/>
                </a:lnSpc>
                <a:spcBef>
                  <a:spcPct val="0"/>
                </a:spcBef>
              </a:pPr>
              <a:r>
                <a:rPr lang="en-US" sz="2227" dirty="0">
                  <a:solidFill>
                    <a:srgbClr val="F5F5F3"/>
                  </a:solidFill>
                  <a:latin typeface="Glacial Indifference Bold"/>
                </a:rPr>
                <a:t>Uploading of Reports and  Doctors evaluation</a:t>
              </a:r>
            </a:p>
            <a:p>
              <a:pPr marL="0" lvl="0" indent="0" algn="l">
                <a:lnSpc>
                  <a:spcPts val="3341"/>
                </a:lnSpc>
                <a:spcBef>
                  <a:spcPct val="0"/>
                </a:spcBef>
              </a:pPr>
              <a:r>
                <a:rPr lang="en-US" sz="2227" dirty="0">
                  <a:solidFill>
                    <a:srgbClr val="F5F5F3"/>
                  </a:solidFill>
                  <a:latin typeface="Glacial Indifference Bold"/>
                </a:rPr>
                <a:t>Prescribing medicines</a:t>
              </a:r>
            </a:p>
            <a:p>
              <a:pPr marL="0" lvl="0" indent="0" algn="l">
                <a:lnSpc>
                  <a:spcPts val="3341"/>
                </a:lnSpc>
                <a:spcBef>
                  <a:spcPct val="0"/>
                </a:spcBef>
              </a:pPr>
              <a:endParaRPr lang="en-US" sz="2227" dirty="0">
                <a:solidFill>
                  <a:srgbClr val="F5F5F3"/>
                </a:solidFill>
                <a:latin typeface="Glacial Indifference Bold"/>
              </a:endParaRPr>
            </a:p>
            <a:p>
              <a:pPr marL="0" lvl="0" indent="0" algn="l">
                <a:lnSpc>
                  <a:spcPts val="3341"/>
                </a:lnSpc>
                <a:spcBef>
                  <a:spcPct val="0"/>
                </a:spcBef>
              </a:pPr>
              <a:r>
                <a:rPr lang="en-US" sz="2227" u="sng" dirty="0">
                  <a:solidFill>
                    <a:srgbClr val="F5F5F3"/>
                  </a:solidFill>
                  <a:latin typeface="Glacial Indifference Bold"/>
                </a:rPr>
                <a:t>Functionality:-</a:t>
              </a:r>
            </a:p>
            <a:p>
              <a:pPr marL="342900" lvl="0" indent="-342900" algn="l">
                <a:lnSpc>
                  <a:spcPts val="3341"/>
                </a:lnSpc>
                <a:spcBef>
                  <a:spcPct val="0"/>
                </a:spcBef>
                <a:buFont typeface="Arial" panose="020B0604020202020204" pitchFamily="34" charset="0"/>
                <a:buChar char="•"/>
              </a:pPr>
              <a:r>
                <a:rPr lang="en-US" sz="2227" dirty="0">
                  <a:solidFill>
                    <a:srgbClr val="F5F5F3"/>
                  </a:solidFill>
                  <a:latin typeface="Glacial Indifference Bold"/>
                </a:rPr>
                <a:t>By the login </a:t>
              </a:r>
              <a:r>
                <a:rPr lang="en-US" sz="2227" dirty="0" err="1">
                  <a:solidFill>
                    <a:srgbClr val="F5F5F3"/>
                  </a:solidFill>
                  <a:latin typeface="Glacial Indifference Bold"/>
                </a:rPr>
                <a:t>page,we</a:t>
              </a:r>
              <a:r>
                <a:rPr lang="en-US" sz="2227" dirty="0">
                  <a:solidFill>
                    <a:srgbClr val="F5F5F3"/>
                  </a:solidFill>
                  <a:latin typeface="Glacial Indifference Bold"/>
                </a:rPr>
                <a:t> segregate the users to doctors and patients,  where their data will be collected and provides a separate gateway for each.</a:t>
              </a:r>
            </a:p>
            <a:p>
              <a:pPr marL="342900" lvl="0" indent="-342900" algn="l">
                <a:lnSpc>
                  <a:spcPts val="3341"/>
                </a:lnSpc>
                <a:spcBef>
                  <a:spcPct val="0"/>
                </a:spcBef>
                <a:buFont typeface="Arial" panose="020B0604020202020204" pitchFamily="34" charset="0"/>
                <a:buChar char="•"/>
              </a:pPr>
              <a:r>
                <a:rPr lang="en-US" sz="2227" dirty="0">
                  <a:solidFill>
                    <a:srgbClr val="F5F5F3"/>
                  </a:solidFill>
                  <a:latin typeface="Glacial Indifference Bold"/>
                </a:rPr>
                <a:t>The doctor can fix their time for consultation and have the option to upload any Xray or files if needed.</a:t>
              </a:r>
            </a:p>
            <a:p>
              <a:pPr marL="342900" lvl="0" indent="-342900" algn="l">
                <a:lnSpc>
                  <a:spcPts val="3341"/>
                </a:lnSpc>
                <a:spcBef>
                  <a:spcPct val="0"/>
                </a:spcBef>
                <a:buFont typeface="Arial" panose="020B0604020202020204" pitchFamily="34" charset="0"/>
                <a:buChar char="•"/>
              </a:pPr>
              <a:r>
                <a:rPr lang="en-US" sz="2227" dirty="0">
                  <a:solidFill>
                    <a:srgbClr val="F5F5F3"/>
                  </a:solidFill>
                  <a:latin typeface="Glacial Indifference Bold"/>
                </a:rPr>
                <a:t>Patients can schedule their appointment according to the time provided by the doctors and select their treatment mode(allopathy, </a:t>
              </a:r>
              <a:r>
                <a:rPr lang="en-US" sz="2227" dirty="0" err="1">
                  <a:solidFill>
                    <a:srgbClr val="F5F5F3"/>
                  </a:solidFill>
                  <a:latin typeface="Glacial Indifference Bold"/>
                </a:rPr>
                <a:t>homeo</a:t>
              </a:r>
              <a:r>
                <a:rPr lang="en-US" sz="2227" dirty="0">
                  <a:solidFill>
                    <a:srgbClr val="F5F5F3"/>
                  </a:solidFill>
                  <a:latin typeface="Glacial Indifference Bold"/>
                </a:rPr>
                <a:t>, ayurveda).Also patients can view the files uploaded by doctors.</a:t>
              </a:r>
            </a:p>
            <a:p>
              <a:pPr marL="342900" lvl="0" indent="-342900" algn="l">
                <a:lnSpc>
                  <a:spcPts val="3341"/>
                </a:lnSpc>
                <a:spcBef>
                  <a:spcPct val="0"/>
                </a:spcBef>
                <a:buFont typeface="Arial" panose="020B0604020202020204" pitchFamily="34" charset="0"/>
                <a:buChar char="•"/>
              </a:pPr>
              <a:r>
                <a:rPr lang="en-US" sz="2227" dirty="0">
                  <a:solidFill>
                    <a:srgbClr val="F5F5F3"/>
                  </a:solidFill>
                  <a:latin typeface="Glacial Indifference Bold"/>
                </a:rPr>
                <a:t>The consultation will be online us</a:t>
              </a:r>
            </a:p>
            <a:p>
              <a:pPr marL="342900" lvl="0" indent="-342900" algn="l">
                <a:lnSpc>
                  <a:spcPts val="3341"/>
                </a:lnSpc>
                <a:spcBef>
                  <a:spcPct val="0"/>
                </a:spcBef>
                <a:buFont typeface="Arial" panose="020B0604020202020204" pitchFamily="34" charset="0"/>
                <a:buChar char="•"/>
              </a:pPr>
              <a:r>
                <a:rPr lang="en-US" sz="2227" dirty="0">
                  <a:solidFill>
                    <a:srgbClr val="F5F5F3"/>
                  </a:solidFill>
                  <a:latin typeface="Glacial Indifference Bold"/>
                </a:rPr>
                <a:t>After provision of the drug slip the cost is estimated and bill is generated.</a:t>
              </a:r>
            </a:p>
            <a:p>
              <a:pPr marL="0" lvl="0" indent="0" algn="l">
                <a:lnSpc>
                  <a:spcPts val="3341"/>
                </a:lnSpc>
                <a:spcBef>
                  <a:spcPct val="0"/>
                </a:spcBef>
              </a:pPr>
              <a:endParaRPr lang="en-US" sz="2227" dirty="0">
                <a:solidFill>
                  <a:srgbClr val="F5F5F3"/>
                </a:solidFill>
                <a:latin typeface="Glacial Indifference Bold"/>
              </a:endParaRPr>
            </a:p>
            <a:p>
              <a:pPr marL="0" lvl="0" indent="0" algn="l">
                <a:lnSpc>
                  <a:spcPts val="3341"/>
                </a:lnSpc>
                <a:spcBef>
                  <a:spcPct val="0"/>
                </a:spcBef>
              </a:pPr>
              <a:endParaRPr lang="en-US" sz="2227" dirty="0">
                <a:solidFill>
                  <a:srgbClr val="F5F5F3"/>
                </a:solidFill>
                <a:latin typeface="Glacial Indifference Bold"/>
              </a:endParaRPr>
            </a:p>
            <a:p>
              <a:pPr marL="0" lvl="0" indent="0" algn="l">
                <a:lnSpc>
                  <a:spcPts val="3341"/>
                </a:lnSpc>
                <a:spcBef>
                  <a:spcPct val="0"/>
                </a:spcBef>
              </a:pPr>
              <a:endParaRPr lang="en-US" sz="2227" dirty="0">
                <a:solidFill>
                  <a:srgbClr val="F5F5F3"/>
                </a:solidFill>
                <a:latin typeface="Glacial Indifference Bold"/>
              </a:endParaRPr>
            </a:p>
            <a:p>
              <a:pPr marL="0" lvl="0" indent="0" algn="l">
                <a:lnSpc>
                  <a:spcPts val="3341"/>
                </a:lnSpc>
                <a:spcBef>
                  <a:spcPct val="0"/>
                </a:spcBef>
              </a:pPr>
              <a:endParaRPr lang="en-US" sz="2227" dirty="0">
                <a:solidFill>
                  <a:srgbClr val="F5F5F3"/>
                </a:solidFill>
                <a:latin typeface="Glacial Indifference Bold"/>
              </a:endParaRPr>
            </a:p>
            <a:p>
              <a:pPr marL="0" lvl="0" indent="0" algn="l">
                <a:lnSpc>
                  <a:spcPts val="3341"/>
                </a:lnSpc>
                <a:spcBef>
                  <a:spcPct val="0"/>
                </a:spcBef>
              </a:pPr>
              <a:endParaRPr lang="en-US" sz="2227" dirty="0">
                <a:solidFill>
                  <a:srgbClr val="F5F5F3"/>
                </a:solidFill>
                <a:latin typeface="Glacial Indifference Bold"/>
              </a:endParaRPr>
            </a:p>
            <a:p>
              <a:pPr marL="0" lvl="0" indent="0" algn="l">
                <a:lnSpc>
                  <a:spcPts val="3341"/>
                </a:lnSpc>
                <a:spcBef>
                  <a:spcPct val="0"/>
                </a:spcBef>
              </a:pPr>
              <a:endParaRPr lang="en-US" sz="2227" dirty="0">
                <a:solidFill>
                  <a:srgbClr val="F5F5F3"/>
                </a:solidFill>
                <a:latin typeface="Glacial Indifference Bold"/>
              </a:endParaRPr>
            </a:p>
            <a:p>
              <a:pPr marL="0" lvl="0" indent="0" algn="l">
                <a:lnSpc>
                  <a:spcPts val="3341"/>
                </a:lnSpc>
                <a:spcBef>
                  <a:spcPct val="0"/>
                </a:spcBef>
              </a:pPr>
              <a:endParaRPr lang="en-US" sz="2227" dirty="0">
                <a:solidFill>
                  <a:srgbClr val="F5F5F3"/>
                </a:solidFill>
                <a:latin typeface="Glacial Indifference Bold"/>
              </a:endParaRPr>
            </a:p>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8" name="TextBox 8"/>
            <p:cNvSpPr txBox="1"/>
            <p:nvPr/>
          </p:nvSpPr>
          <p:spPr>
            <a:xfrm>
              <a:off x="0" y="823467"/>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76419" y="2456641"/>
            <a:ext cx="8445275" cy="7639606"/>
            <a:chOff x="-16387" y="142875"/>
            <a:chExt cx="11260368" cy="10186143"/>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32775" y="1932354"/>
              <a:ext cx="11211206" cy="4492683"/>
            </a:xfrm>
            <a:prstGeom prst="rect">
              <a:avLst/>
            </a:prstGeom>
          </p:spPr>
          <p:txBody>
            <a:bodyPr lIns="0" tIns="0" rIns="0" bIns="0" rtlCol="0" anchor="t">
              <a:spAutoFit/>
            </a:bodyPr>
            <a:lstStyle/>
            <a:p>
              <a:pPr marL="342900" lvl="0" indent="-342900" algn="l">
                <a:lnSpc>
                  <a:spcPts val="3750"/>
                </a:lnSpc>
                <a:spcBef>
                  <a:spcPct val="0"/>
                </a:spcBef>
                <a:buFont typeface="Arial" panose="020B0604020202020204" pitchFamily="34" charset="0"/>
                <a:buChar char="•"/>
              </a:pPr>
              <a:r>
                <a:rPr lang="en-US" sz="2500" dirty="0">
                  <a:solidFill>
                    <a:srgbClr val="F5F5F3"/>
                  </a:solidFill>
                  <a:latin typeface="Glacial Indifference Bold"/>
                </a:rPr>
                <a:t>Our vision is to increase the range of availability and affordability of Healthcare and provide quality and trusted care to all.</a:t>
              </a:r>
            </a:p>
            <a:p>
              <a:pPr marL="342900" lvl="0" indent="-342900" algn="l">
                <a:lnSpc>
                  <a:spcPts val="3750"/>
                </a:lnSpc>
                <a:spcBef>
                  <a:spcPct val="0"/>
                </a:spcBef>
                <a:buFont typeface="Arial" panose="020B0604020202020204" pitchFamily="34" charset="0"/>
                <a:buChar char="•"/>
              </a:pPr>
              <a:r>
                <a:rPr lang="en-US" sz="2500" strike="noStrike" dirty="0">
                  <a:solidFill>
                    <a:srgbClr val="F5F5F3"/>
                  </a:solidFill>
                  <a:latin typeface="Glacial Indifference Bold"/>
                </a:rPr>
                <a:t>Our other social impacts include </a:t>
              </a:r>
              <a:r>
                <a:rPr lang="en-US" sz="2500" u="sng" strike="noStrike" dirty="0">
                  <a:solidFill>
                    <a:srgbClr val="F5F5F3"/>
                  </a:solidFill>
                  <a:latin typeface="Glacial Indifference Bold"/>
                </a:rPr>
                <a:t>proving h</a:t>
              </a:r>
              <a:r>
                <a:rPr lang="en-US" sz="2500" u="sng" dirty="0">
                  <a:solidFill>
                    <a:srgbClr val="F5F5F3"/>
                  </a:solidFill>
                  <a:latin typeface="Glacial Indifference Bold"/>
                </a:rPr>
                <a:t>ealthcare in rural areas and to elder people</a:t>
              </a:r>
            </a:p>
            <a:p>
              <a:pPr lvl="0" algn="l">
                <a:lnSpc>
                  <a:spcPts val="3750"/>
                </a:lnSpc>
                <a:spcBef>
                  <a:spcPct val="0"/>
                </a:spcBef>
              </a:pPr>
              <a:endParaRPr lang="en-US" sz="2500" u="sng" dirty="0">
                <a:solidFill>
                  <a:srgbClr val="F5F5F3"/>
                </a:solidFill>
                <a:latin typeface="Glacial Indifference Bold"/>
              </a:endParaRPr>
            </a:p>
            <a:p>
              <a:pPr marL="342900" lvl="0" indent="-342900" algn="l">
                <a:lnSpc>
                  <a:spcPts val="3750"/>
                </a:lnSpc>
                <a:spcBef>
                  <a:spcPct val="0"/>
                </a:spcBef>
                <a:buFont typeface="Arial" panose="020B0604020202020204" pitchFamily="34" charset="0"/>
                <a:buChar char="•"/>
              </a:pPr>
              <a:endParaRPr lang="en-US" sz="2500" u="sng" strike="noStrike" dirty="0">
                <a:solidFill>
                  <a:srgbClr val="F5F5F3"/>
                </a:solidFill>
                <a:latin typeface="Glacial Indifference Bold"/>
              </a:endParaRPr>
            </a:p>
          </p:txBody>
        </p:sp>
        <p:sp>
          <p:nvSpPr>
            <p:cNvPr id="6" name="TextBox 6"/>
            <p:cNvSpPr txBox="1"/>
            <p:nvPr/>
          </p:nvSpPr>
          <p:spPr>
            <a:xfrm>
              <a:off x="32775" y="5592861"/>
              <a:ext cx="11211206" cy="124393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We are </a:t>
              </a:r>
              <a:r>
                <a:rPr lang="en-US" sz="2500" u="none" strike="noStrike" dirty="0" err="1">
                  <a:solidFill>
                    <a:srgbClr val="F5F5F3"/>
                  </a:solidFill>
                  <a:latin typeface="Glacial Indifference Bold"/>
                </a:rPr>
                <a:t>collectiong</a:t>
              </a:r>
              <a:r>
                <a:rPr lang="en-US" sz="2500" u="none" strike="noStrike" dirty="0">
                  <a:solidFill>
                    <a:srgbClr val="F5F5F3"/>
                  </a:solidFill>
                  <a:latin typeface="Glacial Indifference Bold"/>
                </a:rPr>
                <a:t> data like location and age from which we measure and track our social impact</a:t>
              </a:r>
            </a:p>
          </p:txBody>
        </p:sp>
        <p:sp>
          <p:nvSpPr>
            <p:cNvPr id="7" name="TextBox 7"/>
            <p:cNvSpPr txBox="1"/>
            <p:nvPr/>
          </p:nvSpPr>
          <p:spPr>
            <a:xfrm>
              <a:off x="-16387" y="7135836"/>
              <a:ext cx="11211207" cy="3193182"/>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When we align our business model to the social impact </a:t>
              </a:r>
              <a:r>
                <a:rPr lang="en-US" sz="2500" dirty="0">
                  <a:solidFill>
                    <a:srgbClr val="F5F5F3"/>
                  </a:solidFill>
                  <a:latin typeface="Glacial Indifference Bold"/>
                </a:rPr>
                <a:t>g</a:t>
              </a:r>
              <a:r>
                <a:rPr lang="en-US" sz="2500" u="none" strike="noStrike" dirty="0">
                  <a:solidFill>
                    <a:srgbClr val="F5F5F3"/>
                  </a:solidFill>
                  <a:latin typeface="Glacial Indifference Bold"/>
                </a:rPr>
                <a:t>oal we are planning to give healthcare at very low prices to patients have ‘</a:t>
              </a:r>
              <a:r>
                <a:rPr lang="en-US" sz="2500" u="none" strike="noStrike" dirty="0" err="1">
                  <a:solidFill>
                    <a:srgbClr val="F5F5F3"/>
                  </a:solidFill>
                  <a:latin typeface="Glacial Indifference Bold"/>
                </a:rPr>
                <a:t>aayushman</a:t>
              </a:r>
              <a:r>
                <a:rPr lang="en-US" sz="2500" u="none" strike="noStrike" dirty="0">
                  <a:solidFill>
                    <a:srgbClr val="F5F5F3"/>
                  </a:solidFill>
                  <a:latin typeface="Glacial Indifference Bold"/>
                </a:rPr>
                <a:t> card’ </a:t>
              </a:r>
              <a:r>
                <a:rPr lang="en-US" sz="2500" dirty="0">
                  <a:solidFill>
                    <a:srgbClr val="F5F5F3"/>
                  </a:solidFill>
                  <a:latin typeface="Glacial Indifference Bold"/>
                </a:rPr>
                <a:t>and provide care to elderly by least mobility </a:t>
              </a:r>
              <a:r>
                <a:rPr lang="en-US" sz="2500" dirty="0" err="1">
                  <a:solidFill>
                    <a:srgbClr val="F5F5F3"/>
                  </a:solidFill>
                  <a:latin typeface="Glacial Indifference Bold"/>
                </a:rPr>
                <a:t>ie</a:t>
              </a:r>
              <a:r>
                <a:rPr lang="en-US" sz="2500" dirty="0">
                  <a:solidFill>
                    <a:srgbClr val="F5F5F3"/>
                  </a:solidFill>
                  <a:latin typeface="Glacial Indifference Bold"/>
                </a:rPr>
                <a:t> at home </a:t>
              </a:r>
              <a:r>
                <a:rPr lang="en-US" sz="2500" dirty="0" err="1">
                  <a:solidFill>
                    <a:srgbClr val="F5F5F3"/>
                  </a:solidFill>
                  <a:latin typeface="Glacial Indifference Bold"/>
                </a:rPr>
                <a:t>serive</a:t>
              </a:r>
              <a:r>
                <a:rPr lang="en-US" sz="2500" dirty="0">
                  <a:solidFill>
                    <a:srgbClr val="F5F5F3"/>
                  </a:solidFill>
                  <a:latin typeface="Glacial Indifference Bold"/>
                </a:rPr>
                <a:t> for blood tests, </a:t>
              </a:r>
              <a:r>
                <a:rPr lang="en-US" sz="2500" dirty="0" err="1">
                  <a:solidFill>
                    <a:srgbClr val="F5F5F3"/>
                  </a:solidFill>
                  <a:latin typeface="Glacial Indifference Bold"/>
                </a:rPr>
                <a:t>refular</a:t>
              </a:r>
              <a:r>
                <a:rPr lang="en-US" sz="2500" dirty="0">
                  <a:solidFill>
                    <a:srgbClr val="F5F5F3"/>
                  </a:solidFill>
                  <a:latin typeface="Glacial Indifference Bold"/>
                </a:rPr>
                <a:t> check up</a:t>
              </a:r>
              <a:endParaRPr lang="en-US" sz="2500" u="none" strike="noStrike" dirty="0">
                <a:solidFill>
                  <a:srgbClr val="F5F5F3"/>
                </a:solidFill>
                <a:latin typeface="Glacial Indifference Bold"/>
              </a:endParaRP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213556" y="966474"/>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dirty="0">
                <a:solidFill>
                  <a:srgbClr val="F5F5F3"/>
                </a:solidFill>
                <a:latin typeface="League Spartan"/>
              </a:rPr>
              <a:t>Revenue M</a:t>
            </a:r>
            <a:r>
              <a:rPr lang="en-US" sz="7582" u="none" strike="noStrike" dirty="0">
                <a:solidFill>
                  <a:srgbClr val="F5F5F3"/>
                </a:solidFill>
                <a:latin typeface="League Spartan"/>
              </a:rPr>
              <a:t>odel</a:t>
            </a:r>
          </a:p>
        </p:txBody>
      </p:sp>
      <p:sp>
        <p:nvSpPr>
          <p:cNvPr id="5" name="TextBox 5"/>
          <p:cNvSpPr txBox="1"/>
          <p:nvPr/>
        </p:nvSpPr>
        <p:spPr>
          <a:xfrm>
            <a:off x="1128100" y="2973383"/>
            <a:ext cx="7525032" cy="6901698"/>
          </a:xfrm>
          <a:prstGeom prst="rect">
            <a:avLst/>
          </a:prstGeom>
        </p:spPr>
        <p:txBody>
          <a:bodyPr wrap="square" lIns="0" tIns="0" rIns="0" bIns="0" rtlCol="0" anchor="t">
            <a:spAutoFit/>
          </a:bodyPr>
          <a:lstStyle/>
          <a:p>
            <a:pPr marL="0" lvl="0" indent="0" algn="l">
              <a:lnSpc>
                <a:spcPts val="2957"/>
              </a:lnSpc>
              <a:spcBef>
                <a:spcPct val="0"/>
              </a:spcBef>
            </a:pPr>
            <a:r>
              <a:rPr lang="en-US" sz="2274" u="none" strike="noStrike" dirty="0">
                <a:solidFill>
                  <a:srgbClr val="F5F5F3"/>
                </a:solidFill>
                <a:latin typeface="Glacial Indifference"/>
              </a:rPr>
              <a:t>Patients will have to pay a set amount </a:t>
            </a:r>
            <a:r>
              <a:rPr lang="en-US" sz="2274" dirty="0">
                <a:solidFill>
                  <a:srgbClr val="F5F5F3"/>
                </a:solidFill>
                <a:latin typeface="Glacial Indifference"/>
              </a:rPr>
              <a:t>for consultation with doctors which includes their online consultation, reports </a:t>
            </a:r>
            <a:r>
              <a:rPr lang="en-US" sz="2274" dirty="0" err="1">
                <a:solidFill>
                  <a:srgbClr val="F5F5F3"/>
                </a:solidFill>
                <a:latin typeface="Glacial Indifference"/>
              </a:rPr>
              <a:t>analysing</a:t>
            </a:r>
            <a:r>
              <a:rPr lang="en-US" sz="2274" dirty="0">
                <a:solidFill>
                  <a:srgbClr val="F5F5F3"/>
                </a:solidFill>
                <a:latin typeface="Glacial Indifference"/>
              </a:rPr>
              <a:t>, prescribing drugs </a:t>
            </a:r>
            <a:r>
              <a:rPr lang="en-US" sz="2274" dirty="0" err="1">
                <a:solidFill>
                  <a:srgbClr val="F5F5F3"/>
                </a:solidFill>
                <a:latin typeface="Glacial Indifference"/>
              </a:rPr>
              <a:t>etc</a:t>
            </a:r>
            <a:r>
              <a:rPr lang="en-US" sz="2274" dirty="0">
                <a:solidFill>
                  <a:srgbClr val="F5F5F3"/>
                </a:solidFill>
                <a:latin typeface="Glacial Indifference"/>
              </a:rPr>
              <a:t> </a:t>
            </a:r>
          </a:p>
          <a:p>
            <a:pPr marL="0" lvl="0" indent="0" algn="l">
              <a:lnSpc>
                <a:spcPts val="2957"/>
              </a:lnSpc>
              <a:spcBef>
                <a:spcPct val="0"/>
              </a:spcBef>
            </a:pPr>
            <a:endParaRPr lang="en-US" sz="2274" u="none" strike="noStrike" dirty="0">
              <a:solidFill>
                <a:srgbClr val="F5F5F3"/>
              </a:solidFill>
              <a:latin typeface="Glacial Indifference"/>
            </a:endParaRPr>
          </a:p>
          <a:p>
            <a:pPr marL="0" lvl="0" indent="0" algn="l">
              <a:lnSpc>
                <a:spcPts val="2957"/>
              </a:lnSpc>
              <a:spcBef>
                <a:spcPct val="0"/>
              </a:spcBef>
            </a:pPr>
            <a:r>
              <a:rPr lang="en-US" sz="2274" dirty="0">
                <a:solidFill>
                  <a:srgbClr val="F5F5F3"/>
                </a:solidFill>
                <a:latin typeface="Glacial Indifference"/>
              </a:rPr>
              <a:t>We will make money from:-</a:t>
            </a:r>
          </a:p>
          <a:p>
            <a:pPr marL="342900" lvl="0" indent="-342900" algn="l">
              <a:lnSpc>
                <a:spcPts val="2957"/>
              </a:lnSpc>
              <a:spcBef>
                <a:spcPct val="0"/>
              </a:spcBef>
              <a:buFont typeface="Arial" panose="020B0604020202020204" pitchFamily="34" charset="0"/>
              <a:buChar char="•"/>
            </a:pPr>
            <a:r>
              <a:rPr lang="en-US" sz="2274" dirty="0" err="1">
                <a:solidFill>
                  <a:srgbClr val="F5F5F3"/>
                </a:solidFill>
                <a:latin typeface="Glacial Indifference"/>
              </a:rPr>
              <a:t>Commision</a:t>
            </a:r>
            <a:r>
              <a:rPr lang="en-US" sz="2274" dirty="0">
                <a:solidFill>
                  <a:srgbClr val="F5F5F3"/>
                </a:solidFill>
                <a:latin typeface="Glacial Indifference"/>
              </a:rPr>
              <a:t> from every doctor’s consultation</a:t>
            </a:r>
          </a:p>
          <a:p>
            <a:pPr marL="342900" lvl="0" indent="-342900" algn="l">
              <a:lnSpc>
                <a:spcPts val="2957"/>
              </a:lnSpc>
              <a:spcBef>
                <a:spcPct val="0"/>
              </a:spcBef>
              <a:buFont typeface="Arial" panose="020B0604020202020204" pitchFamily="34" charset="0"/>
              <a:buChar char="•"/>
            </a:pPr>
            <a:r>
              <a:rPr lang="en-US" sz="2274" dirty="0">
                <a:solidFill>
                  <a:srgbClr val="F5F5F3"/>
                </a:solidFill>
                <a:latin typeface="Glacial Indifference"/>
              </a:rPr>
              <a:t>A subscription fee from doctors for registering in our platform</a:t>
            </a:r>
          </a:p>
          <a:p>
            <a:pPr marL="342900" lvl="0" indent="-342900" algn="l">
              <a:lnSpc>
                <a:spcPts val="2957"/>
              </a:lnSpc>
              <a:spcBef>
                <a:spcPct val="0"/>
              </a:spcBef>
              <a:buFont typeface="Arial" panose="020B0604020202020204" pitchFamily="34" charset="0"/>
              <a:buChar char="•"/>
            </a:pPr>
            <a:r>
              <a:rPr lang="en-US" sz="2274" dirty="0">
                <a:solidFill>
                  <a:srgbClr val="F5F5F3"/>
                </a:solidFill>
                <a:latin typeface="Glacial Indifference"/>
              </a:rPr>
              <a:t>Advertising and sponsorships</a:t>
            </a:r>
          </a:p>
          <a:p>
            <a:pPr marL="342900" lvl="0" indent="-342900" algn="l">
              <a:lnSpc>
                <a:spcPts val="2957"/>
              </a:lnSpc>
              <a:spcBef>
                <a:spcPct val="0"/>
              </a:spcBef>
              <a:buFont typeface="Arial" panose="020B0604020202020204" pitchFamily="34" charset="0"/>
              <a:buChar char="•"/>
            </a:pPr>
            <a:r>
              <a:rPr lang="en-US" sz="2274" dirty="0">
                <a:solidFill>
                  <a:srgbClr val="F5F5F3"/>
                </a:solidFill>
                <a:latin typeface="Glacial Indifference"/>
              </a:rPr>
              <a:t>Drug company sponsorships like we will recommend more </a:t>
            </a:r>
            <a:r>
              <a:rPr lang="en-US" sz="2274" dirty="0" err="1">
                <a:solidFill>
                  <a:srgbClr val="F5F5F3"/>
                </a:solidFill>
                <a:latin typeface="Glacial Indifference"/>
              </a:rPr>
              <a:t>cipla</a:t>
            </a:r>
            <a:r>
              <a:rPr lang="en-US" sz="2274" dirty="0">
                <a:solidFill>
                  <a:srgbClr val="F5F5F3"/>
                </a:solidFill>
                <a:latin typeface="Glacial Indifference"/>
              </a:rPr>
              <a:t> medicines</a:t>
            </a:r>
          </a:p>
          <a:p>
            <a:pPr lvl="0" algn="l">
              <a:lnSpc>
                <a:spcPts val="2957"/>
              </a:lnSpc>
              <a:spcBef>
                <a:spcPct val="0"/>
              </a:spcBef>
            </a:pPr>
            <a:endParaRPr lang="en-US" sz="2274" u="none" strike="noStrike" dirty="0">
              <a:solidFill>
                <a:srgbClr val="F5F5F3"/>
              </a:solidFill>
              <a:latin typeface="Glacial Indifference"/>
            </a:endParaRPr>
          </a:p>
          <a:p>
            <a:pPr lvl="0" algn="l">
              <a:lnSpc>
                <a:spcPts val="2957"/>
              </a:lnSpc>
              <a:spcBef>
                <a:spcPct val="0"/>
              </a:spcBef>
            </a:pPr>
            <a:r>
              <a:rPr lang="en-US" sz="2274" dirty="0">
                <a:solidFill>
                  <a:srgbClr val="F5F5F3"/>
                </a:solidFill>
                <a:latin typeface="Glacial Indifference"/>
              </a:rPr>
              <a:t>Expansion:-</a:t>
            </a:r>
          </a:p>
          <a:p>
            <a:pPr lvl="0" algn="l">
              <a:lnSpc>
                <a:spcPts val="2957"/>
              </a:lnSpc>
              <a:spcBef>
                <a:spcPct val="0"/>
              </a:spcBef>
            </a:pPr>
            <a:r>
              <a:rPr lang="en-US" sz="2274" dirty="0">
                <a:solidFill>
                  <a:srgbClr val="F5F5F3"/>
                </a:solidFill>
                <a:latin typeface="Glacial Indifference"/>
              </a:rPr>
              <a:t>In our next phase we are planning to make this an app and sell our services on an subscription basis which will include more than one consultations per month and health insurance and all and also tie up with drug companies and provide home delivery of medicines.</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3339184"/>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a:t>
            </a:r>
            <a:r>
              <a:rPr lang="en-US" sz="2954" dirty="0">
                <a:solidFill>
                  <a:srgbClr val="F5F5F3"/>
                </a:solidFill>
                <a:latin typeface="Glacial Indifference Bold"/>
              </a:rPr>
              <a:t>HTML</a:t>
            </a:r>
            <a:r>
              <a:rPr lang="en-US" sz="2954" u="none" strike="noStrike" dirty="0">
                <a:solidFill>
                  <a:srgbClr val="F5F5F3"/>
                </a:solidFill>
                <a:latin typeface="Glacial Indifference Bold"/>
              </a:rPr>
              <a:t>,CSS AND JAVASCRIPT FOR FRONT-END WEB DEVELOPMENT AS WELL AS TOOLS LIKE GITHUB AND AWS.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032228" y="3593125"/>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5299959" y="3518298"/>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9509237" y="3518298"/>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577576" y="5339645"/>
            <a:ext cx="2687924" cy="1766253"/>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Alan R Thomas</a:t>
            </a:r>
          </a:p>
          <a:p>
            <a:pPr>
              <a:lnSpc>
                <a:spcPts val="3410"/>
              </a:lnSpc>
            </a:pPr>
            <a:endParaRPr lang="en-US" sz="3410" dirty="0">
              <a:solidFill>
                <a:srgbClr val="FFBD59"/>
              </a:solidFill>
              <a:latin typeface="Garet Bold"/>
            </a:endParaRPr>
          </a:p>
          <a:p>
            <a:pPr>
              <a:lnSpc>
                <a:spcPts val="3410"/>
              </a:lnSpc>
            </a:pPr>
            <a:r>
              <a:rPr lang="en-US" sz="3410" dirty="0">
                <a:solidFill>
                  <a:srgbClr val="FFBD59"/>
                </a:solidFill>
                <a:latin typeface="Garet Bold"/>
              </a:rPr>
              <a:t>22BCE7179</a:t>
            </a:r>
          </a:p>
        </p:txBody>
      </p:sp>
      <p:sp>
        <p:nvSpPr>
          <p:cNvPr id="23" name="TextBox 23"/>
          <p:cNvSpPr txBox="1"/>
          <p:nvPr/>
        </p:nvSpPr>
        <p:spPr>
          <a:xfrm>
            <a:off x="5818854" y="5368057"/>
            <a:ext cx="2687924" cy="1330236"/>
          </a:xfrm>
          <a:prstGeom prst="rect">
            <a:avLst/>
          </a:prstGeom>
        </p:spPr>
        <p:txBody>
          <a:bodyPr lIns="0" tIns="0" rIns="0" bIns="0" rtlCol="0" anchor="t">
            <a:spAutoFit/>
          </a:bodyPr>
          <a:lstStyle/>
          <a:p>
            <a:pPr marL="0" lvl="0" indent="0">
              <a:lnSpc>
                <a:spcPts val="3410"/>
              </a:lnSpc>
            </a:pPr>
            <a:r>
              <a:rPr lang="en-US" sz="3410" dirty="0" err="1">
                <a:solidFill>
                  <a:srgbClr val="FFBD59"/>
                </a:solidFill>
                <a:latin typeface="Garet Bold"/>
              </a:rPr>
              <a:t>Abin</a:t>
            </a:r>
            <a:r>
              <a:rPr lang="en-US" sz="3410" dirty="0">
                <a:solidFill>
                  <a:srgbClr val="FFBD59"/>
                </a:solidFill>
                <a:latin typeface="Garet Bold"/>
              </a:rPr>
              <a:t> Binu</a:t>
            </a:r>
          </a:p>
          <a:p>
            <a:pPr marL="0" lvl="0" indent="0">
              <a:lnSpc>
                <a:spcPts val="3410"/>
              </a:lnSpc>
            </a:pPr>
            <a:endParaRPr lang="en-US" sz="3410" dirty="0">
              <a:solidFill>
                <a:srgbClr val="FFBD59"/>
              </a:solidFill>
              <a:latin typeface="Garet Bold"/>
            </a:endParaRPr>
          </a:p>
          <a:p>
            <a:pPr marL="0" lvl="0" indent="0">
              <a:lnSpc>
                <a:spcPts val="3410"/>
              </a:lnSpc>
            </a:pPr>
            <a:r>
              <a:rPr lang="en-US" sz="3410" dirty="0">
                <a:solidFill>
                  <a:srgbClr val="FFBD59"/>
                </a:solidFill>
                <a:latin typeface="Garet Bold"/>
              </a:rPr>
              <a:t>22BCE9401</a:t>
            </a:r>
          </a:p>
        </p:txBody>
      </p:sp>
      <p:sp>
        <p:nvSpPr>
          <p:cNvPr id="25" name="TextBox 25"/>
          <p:cNvSpPr txBox="1"/>
          <p:nvPr/>
        </p:nvSpPr>
        <p:spPr>
          <a:xfrm>
            <a:off x="9947035" y="5221441"/>
            <a:ext cx="2586320" cy="2202270"/>
          </a:xfrm>
          <a:prstGeom prst="rect">
            <a:avLst/>
          </a:prstGeom>
        </p:spPr>
        <p:txBody>
          <a:bodyPr lIns="0" tIns="0" rIns="0" bIns="0" rtlCol="0" anchor="t">
            <a:spAutoFit/>
          </a:bodyPr>
          <a:lstStyle/>
          <a:p>
            <a:pPr marL="0" lvl="0" indent="0">
              <a:lnSpc>
                <a:spcPts val="3410"/>
              </a:lnSpc>
            </a:pPr>
            <a:r>
              <a:rPr lang="en-US" sz="3410" dirty="0" err="1">
                <a:solidFill>
                  <a:srgbClr val="FFBD59"/>
                </a:solidFill>
                <a:latin typeface="Garet Bold"/>
              </a:rPr>
              <a:t>Anjith</a:t>
            </a:r>
            <a:r>
              <a:rPr lang="en-US" sz="3410" dirty="0">
                <a:solidFill>
                  <a:srgbClr val="FFBD59"/>
                </a:solidFill>
                <a:latin typeface="Garet Bold"/>
              </a:rPr>
              <a:t> Thomas Jose</a:t>
            </a:r>
          </a:p>
          <a:p>
            <a:pPr marL="0" lvl="0" indent="0">
              <a:lnSpc>
                <a:spcPts val="3410"/>
              </a:lnSpc>
            </a:pPr>
            <a:endParaRPr lang="en-US" sz="3410" dirty="0">
              <a:solidFill>
                <a:srgbClr val="FFBD59"/>
              </a:solidFill>
              <a:latin typeface="Garet Bold"/>
            </a:endParaRPr>
          </a:p>
          <a:p>
            <a:pPr marL="0" lvl="0" indent="0">
              <a:lnSpc>
                <a:spcPts val="3410"/>
              </a:lnSpc>
            </a:pPr>
            <a:r>
              <a:rPr lang="en-US" sz="3410" dirty="0">
                <a:solidFill>
                  <a:srgbClr val="FFBD59"/>
                </a:solidFill>
                <a:latin typeface="Garet Bold"/>
              </a:rPr>
              <a:t>22BCE7289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618</Words>
  <Application>Microsoft Office PowerPoint</Application>
  <PresentationFormat>Custom</PresentationFormat>
  <Paragraphs>63</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Glacial Indifference</vt:lpstr>
      <vt:lpstr>Garet Bold</vt:lpstr>
      <vt:lpstr>Cambria</vt:lpstr>
      <vt:lpstr>Garet</vt:lpstr>
      <vt:lpstr>Glacial Indifference Bold</vt:lpstr>
      <vt:lpstr>Calibri</vt:lpstr>
      <vt:lpstr>Arial</vt:lpstr>
      <vt:lpstr>Mont Bold</vt:lpstr>
      <vt:lpstr>Poppins</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Alan R Thomas</dc:creator>
  <cp:lastModifiedBy>Alan R Thomas</cp:lastModifiedBy>
  <cp:revision>7</cp:revision>
  <dcterms:created xsi:type="dcterms:W3CDTF">2006-08-16T00:00:00Z</dcterms:created>
  <dcterms:modified xsi:type="dcterms:W3CDTF">2023-10-28T06:56:11Z</dcterms:modified>
  <dc:identifier>DAFxrxF-qp8</dc:identifier>
</cp:coreProperties>
</file>